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7" r:id="rId3"/>
    <p:sldId id="271" r:id="rId4"/>
    <p:sldId id="274" r:id="rId5"/>
    <p:sldId id="26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69" d="100"/>
          <a:sy n="69" d="100"/>
        </p:scale>
        <p:origin x="448"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752380-C8BC-4AEA-B8DF-77D1A4FFDD99}"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2627046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52380-C8BC-4AEA-B8DF-77D1A4FFDD99}"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491482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52380-C8BC-4AEA-B8DF-77D1A4FFDD99}"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63744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52380-C8BC-4AEA-B8DF-77D1A4FFDD99}"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449147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752380-C8BC-4AEA-B8DF-77D1A4FFDD99}"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3835735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752380-C8BC-4AEA-B8DF-77D1A4FFDD99}"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163026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752380-C8BC-4AEA-B8DF-77D1A4FFDD99}" type="datetimeFigureOut">
              <a:rPr lang="en-US" smtClean="0"/>
              <a:t>11/18/2020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18424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752380-C8BC-4AEA-B8DF-77D1A4FFDD99}" type="datetimeFigureOut">
              <a:rPr lang="en-US" smtClean="0"/>
              <a:t>11/18/2020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57524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52380-C8BC-4AEA-B8DF-77D1A4FFDD99}" type="datetimeFigureOut">
              <a:rPr lang="en-US" smtClean="0"/>
              <a:t>11/18/2020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3309270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752380-C8BC-4AEA-B8DF-77D1A4FFDD99}"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4197416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752380-C8BC-4AEA-B8DF-77D1A4FFDD99}"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6D1033-5508-463D-AC32-DBCD87ABF133}" type="slidenum">
              <a:rPr lang="en-US" smtClean="0"/>
              <a:t>‹#›</a:t>
            </a:fld>
            <a:endParaRPr lang="en-US"/>
          </a:p>
        </p:txBody>
      </p:sp>
    </p:spTree>
    <p:extLst>
      <p:ext uri="{BB962C8B-B14F-4D97-AF65-F5344CB8AC3E}">
        <p14:creationId xmlns:p14="http://schemas.microsoft.com/office/powerpoint/2010/main" val="396483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52380-C8BC-4AEA-B8DF-77D1A4FFDD99}" type="datetimeFigureOut">
              <a:rPr lang="en-US" smtClean="0"/>
              <a:t>11/18/2020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6D1033-5508-463D-AC32-DBCD87ABF133}" type="slidenum">
              <a:rPr lang="en-US" smtClean="0"/>
              <a:t>‹#›</a:t>
            </a:fld>
            <a:endParaRPr lang="en-US"/>
          </a:p>
        </p:txBody>
      </p:sp>
    </p:spTree>
    <p:extLst>
      <p:ext uri="{BB962C8B-B14F-4D97-AF65-F5344CB8AC3E}">
        <p14:creationId xmlns:p14="http://schemas.microsoft.com/office/powerpoint/2010/main" val="1269460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2924" y="5622261"/>
            <a:ext cx="1235740" cy="1235740"/>
          </a:xfrm>
          <a:prstGeom prst="rect">
            <a:avLst/>
          </a:prstGeom>
        </p:spPr>
      </p:pic>
      <p:sp>
        <p:nvSpPr>
          <p:cNvPr id="3" name="TextBox 2"/>
          <p:cNvSpPr txBox="1"/>
          <p:nvPr/>
        </p:nvSpPr>
        <p:spPr>
          <a:xfrm>
            <a:off x="2130107" y="1578634"/>
            <a:ext cx="7931787" cy="1569660"/>
          </a:xfrm>
          <a:prstGeom prst="rect">
            <a:avLst/>
          </a:prstGeom>
          <a:noFill/>
        </p:spPr>
        <p:txBody>
          <a:bodyPr wrap="none" rtlCol="0">
            <a:spAutoFit/>
          </a:bodyPr>
          <a:lstStyle/>
          <a:p>
            <a:pPr algn="ctr"/>
            <a:r>
              <a:rPr lang="en-US" sz="3200" dirty="0" smtClean="0">
                <a:solidFill>
                  <a:schemeClr val="accent6"/>
                </a:solidFill>
                <a:latin typeface="Orgon Slab Light" panose="02000503000000020004" pitchFamily="50" charset="0"/>
              </a:rPr>
              <a:t>Interim Provost’s Report to Faculty Senate</a:t>
            </a:r>
          </a:p>
          <a:p>
            <a:pPr algn="ctr"/>
            <a:endParaRPr lang="en-US" sz="3200" dirty="0">
              <a:solidFill>
                <a:schemeClr val="accent6"/>
              </a:solidFill>
              <a:latin typeface="Orgon Slab Light" panose="02000503000000020004" pitchFamily="50" charset="0"/>
            </a:endParaRPr>
          </a:p>
          <a:p>
            <a:pPr algn="ctr"/>
            <a:r>
              <a:rPr lang="en-US" sz="3200" dirty="0" smtClean="0">
                <a:solidFill>
                  <a:schemeClr val="accent6"/>
                </a:solidFill>
                <a:latin typeface="Orgon Slab Light" panose="02000503000000020004" pitchFamily="50" charset="0"/>
              </a:rPr>
              <a:t>November 19</a:t>
            </a:r>
            <a:r>
              <a:rPr lang="en-US" sz="3200" dirty="0" smtClean="0">
                <a:solidFill>
                  <a:schemeClr val="accent6"/>
                </a:solidFill>
                <a:latin typeface="Orgon Slab Light" panose="02000503000000020004" pitchFamily="50" charset="0"/>
              </a:rPr>
              <a:t>, </a:t>
            </a:r>
            <a:r>
              <a:rPr lang="en-US" sz="3200" dirty="0" smtClean="0">
                <a:solidFill>
                  <a:schemeClr val="accent6"/>
                </a:solidFill>
                <a:latin typeface="Orgon Slab Light" panose="02000503000000020004" pitchFamily="50" charset="0"/>
              </a:rPr>
              <a:t>2020</a:t>
            </a:r>
            <a:endParaRPr lang="en-US" sz="3200" dirty="0">
              <a:solidFill>
                <a:schemeClr val="accent6"/>
              </a:solidFill>
              <a:latin typeface="Orgon Slab Light" panose="02000503000000020004" pitchFamily="50" charset="0"/>
            </a:endParaRPr>
          </a:p>
        </p:txBody>
      </p:sp>
    </p:spTree>
    <p:extLst>
      <p:ext uri="{BB962C8B-B14F-4D97-AF65-F5344CB8AC3E}">
        <p14:creationId xmlns:p14="http://schemas.microsoft.com/office/powerpoint/2010/main" val="215557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3441383" y="250301"/>
            <a:ext cx="5309233" cy="616625"/>
          </a:xfrm>
          <a:prstGeom prst="rect">
            <a:avLst/>
          </a:prstGeom>
        </p:spPr>
        <p:txBody>
          <a:bodyPr>
            <a:normAutofit/>
          </a:bodyPr>
          <a:lstStyle>
            <a:lvl1pPr marL="0" indent="0" algn="l" defTabSz="457200" rtl="0" eaLnBrk="1" latinLnBrk="0" hangingPunct="1">
              <a:lnSpc>
                <a:spcPct val="90000"/>
              </a:lnSpc>
              <a:spcBef>
                <a:spcPct val="20000"/>
              </a:spcBef>
              <a:buFont typeface="Arial"/>
              <a:buNone/>
              <a:defRPr sz="3000" b="0" i="0" kern="1200" baseline="0">
                <a:solidFill>
                  <a:srgbClr val="509E2F"/>
                </a:solidFill>
                <a:latin typeface="Orgon Slab Medium"/>
                <a:ea typeface="+mn-ea"/>
                <a:cs typeface="Orgon Slab Medium"/>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ct val="9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509E2F"/>
                </a:solidFill>
                <a:effectLst/>
                <a:uLnTx/>
                <a:uFillTx/>
                <a:latin typeface="Orgon Slab Medium"/>
                <a:ea typeface="+mn-ea"/>
              </a:rPr>
              <a:t>Online Teaching Certification</a:t>
            </a:r>
          </a:p>
        </p:txBody>
      </p:sp>
      <p:sp>
        <p:nvSpPr>
          <p:cNvPr id="8" name="Text Placeholder 1"/>
          <p:cNvSpPr txBox="1">
            <a:spLocks/>
          </p:cNvSpPr>
          <p:nvPr/>
        </p:nvSpPr>
        <p:spPr>
          <a:xfrm>
            <a:off x="0" y="966679"/>
            <a:ext cx="12192000" cy="4428099"/>
          </a:xfrm>
          <a:prstGeom prst="rect">
            <a:avLst/>
          </a:prstGeom>
        </p:spPr>
        <p:txBody>
          <a:bodyPr/>
          <a:lstStyle>
            <a:lvl1pPr marL="342900" indent="-342900" algn="l" defTabSz="457200" rtl="0" eaLnBrk="1" latinLnBrk="0" hangingPunct="1">
              <a:spcBef>
                <a:spcPct val="20000"/>
              </a:spcBef>
              <a:buFont typeface="Lucida Grande"/>
              <a:buChar char="&gt;"/>
              <a:defRPr sz="2400" b="0" i="0" kern="1200" baseline="0">
                <a:solidFill>
                  <a:srgbClr val="509E2F"/>
                </a:solidFill>
                <a:latin typeface="Orgon Slab Light"/>
                <a:ea typeface="+mn-ea"/>
                <a:cs typeface="Orgon Slab Light"/>
              </a:defRPr>
            </a:lvl1pPr>
            <a:lvl2pPr marL="742950" indent="-285750" algn="l" defTabSz="457200" rtl="0" eaLnBrk="1" latinLnBrk="0" hangingPunct="1">
              <a:spcBef>
                <a:spcPct val="20000"/>
              </a:spcBef>
              <a:buFont typeface="Arial"/>
              <a:buChar char="–"/>
              <a:defRPr sz="2000" b="0" i="0" kern="1200" baseline="0">
                <a:solidFill>
                  <a:srgbClr val="509E2F"/>
                </a:solidFill>
                <a:latin typeface="Orgon Slab Light"/>
                <a:ea typeface="+mn-ea"/>
                <a:cs typeface="Orgon Slab Light"/>
              </a:defRPr>
            </a:lvl2pPr>
            <a:lvl3pPr marL="1143000" indent="-228600" algn="l" defTabSz="457200" rtl="0" eaLnBrk="1" latinLnBrk="0" hangingPunct="1">
              <a:spcBef>
                <a:spcPct val="20000"/>
              </a:spcBef>
              <a:buSzPct val="100000"/>
              <a:buFont typeface="Lucida Grande"/>
              <a:buChar char="&gt;"/>
              <a:defRPr sz="1800" b="0" i="0" kern="1200" baseline="0">
                <a:solidFill>
                  <a:srgbClr val="509E2F"/>
                </a:solidFill>
                <a:latin typeface="Orgon Slab Light"/>
                <a:ea typeface="+mn-ea"/>
                <a:cs typeface="Orgon Slab Light"/>
              </a:defRPr>
            </a:lvl3pPr>
            <a:lvl4pPr marL="1600200" indent="-228600" algn="l" defTabSz="457200" rtl="0" eaLnBrk="1" latinLnBrk="0" hangingPunct="1">
              <a:spcBef>
                <a:spcPct val="20000"/>
              </a:spcBef>
              <a:buFont typeface="Arial"/>
              <a:buChar char="–"/>
              <a:defRPr sz="1600" b="0" i="0" kern="1200" baseline="0">
                <a:solidFill>
                  <a:srgbClr val="509E2F"/>
                </a:solidFill>
                <a:latin typeface="Orgon Slab Light"/>
                <a:ea typeface="+mn-ea"/>
                <a:cs typeface="Orgon Slab Light"/>
              </a:defRPr>
            </a:lvl4pPr>
            <a:lvl5pPr marL="2057400" indent="-228600" algn="l" defTabSz="457200" rtl="0" eaLnBrk="1" latinLnBrk="0" hangingPunct="1">
              <a:spcBef>
                <a:spcPct val="20000"/>
              </a:spcBef>
              <a:buFont typeface="Lucida Grande"/>
              <a:buChar char="&gt;"/>
              <a:defRPr sz="1400" b="0" i="0" kern="1200" baseline="0">
                <a:solidFill>
                  <a:srgbClr val="509E2F"/>
                </a:solidFill>
                <a:latin typeface="Orgon Slab Light"/>
                <a:ea typeface="+mn-ea"/>
                <a:cs typeface="Orgon Slab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000" dirty="0" smtClean="0"/>
              <a:t>UM System eLearning </a:t>
            </a:r>
            <a:r>
              <a:rPr lang="en-US" sz="2000" dirty="0"/>
              <a:t>Academic Council and the Online Faculty Advisory </a:t>
            </a:r>
            <a:r>
              <a:rPr lang="en-US" sz="2000" dirty="0" smtClean="0"/>
              <a:t>Committee developed a list of certification options to fulfill </a:t>
            </a:r>
            <a:r>
              <a:rPr lang="en-US" sz="2000" dirty="0"/>
              <a:t>the existing, UM System-wide requirement that instructors teaching online courses be certified to do so prior to teaching </a:t>
            </a:r>
            <a:r>
              <a:rPr lang="en-US" sz="2000" dirty="0" smtClean="0"/>
              <a:t>online.</a:t>
            </a:r>
          </a:p>
          <a:p>
            <a:pPr lvl="0"/>
            <a:endParaRPr kumimoji="0" lang="en-US" sz="2000" b="0" i="0" u="none" strike="noStrike" kern="1200" cap="none" spc="0" normalizeH="0" baseline="0" noProof="0" dirty="0" smtClean="0">
              <a:ln>
                <a:noFill/>
              </a:ln>
              <a:solidFill>
                <a:srgbClr val="509E2F"/>
              </a:solidFill>
              <a:effectLst/>
              <a:uLnTx/>
              <a:uFillTx/>
              <a:latin typeface="Orgon Slab Light"/>
              <a:ea typeface="+mn-ea"/>
            </a:endParaRPr>
          </a:p>
          <a:p>
            <a:pPr lvl="0"/>
            <a:r>
              <a:rPr lang="en-US" sz="2000" dirty="0" smtClean="0"/>
              <a:t>Required for individuals teaching online courses, </a:t>
            </a:r>
            <a:r>
              <a:rPr lang="en-US" sz="2000" dirty="0"/>
              <a:t>including semester-based and self-paced, synchronous and asynchronous </a:t>
            </a:r>
            <a:r>
              <a:rPr lang="en-US" sz="2000" dirty="0" smtClean="0"/>
              <a:t>courses.</a:t>
            </a:r>
          </a:p>
          <a:p>
            <a:pPr lvl="0"/>
            <a:endParaRPr lang="en-US" sz="2000" dirty="0"/>
          </a:p>
          <a:p>
            <a:pPr lvl="0"/>
            <a:r>
              <a:rPr lang="en-US" sz="2000" dirty="0" smtClean="0"/>
              <a:t>S&amp;T faculty can satisfy the requirement by completing any of the following by September 20, 2021:</a:t>
            </a:r>
          </a:p>
          <a:p>
            <a:pPr lvl="1"/>
            <a:r>
              <a:rPr lang="en-US" sz="1600" dirty="0" smtClean="0"/>
              <a:t>~20hrs of effort over a 6-wk Online Teaching Certification Seminar by September 20, 2021, </a:t>
            </a:r>
            <a:r>
              <a:rPr lang="en-US" sz="1600" b="1" u="sng" dirty="0" smtClean="0"/>
              <a:t>OR</a:t>
            </a:r>
          </a:p>
          <a:p>
            <a:pPr lvl="1"/>
            <a:r>
              <a:rPr kumimoji="0" lang="en-US" sz="1600" b="0" i="0" u="none" strike="noStrike" kern="1200" cap="none" spc="0" normalizeH="0" baseline="0" noProof="0" dirty="0" smtClean="0">
                <a:ln>
                  <a:noFill/>
                </a:ln>
                <a:solidFill>
                  <a:srgbClr val="509E2F"/>
                </a:solidFill>
                <a:effectLst/>
                <a:uLnTx/>
                <a:uFillTx/>
                <a:latin typeface="Orgon Slab Light"/>
                <a:ea typeface="+mn-ea"/>
              </a:rPr>
              <a:t>“Start Here 101: Online Course Design Basics”</a:t>
            </a:r>
            <a:r>
              <a:rPr kumimoji="0" lang="en-US" sz="1600" b="0" i="0" u="none" strike="noStrike" kern="1200" cap="none" spc="0" normalizeH="0" noProof="0" dirty="0" smtClean="0">
                <a:ln>
                  <a:noFill/>
                </a:ln>
                <a:solidFill>
                  <a:srgbClr val="509E2F"/>
                </a:solidFill>
                <a:effectLst/>
                <a:uLnTx/>
                <a:uFillTx/>
                <a:latin typeface="Orgon Slab Light"/>
                <a:ea typeface="+mn-ea"/>
              </a:rPr>
              <a:t> and “Start Here 102: Best Practices in Online Instruction”, </a:t>
            </a:r>
            <a:r>
              <a:rPr kumimoji="0" lang="en-US" sz="1600" b="1" i="0" u="sng" strike="noStrike" kern="1200" cap="none" spc="0" normalizeH="0" noProof="0" dirty="0" smtClean="0">
                <a:ln>
                  <a:noFill/>
                </a:ln>
                <a:solidFill>
                  <a:srgbClr val="509E2F"/>
                </a:solidFill>
                <a:effectLst/>
                <a:uLnTx/>
                <a:uFillTx/>
                <a:latin typeface="Orgon Slab Light"/>
                <a:ea typeface="+mn-ea"/>
              </a:rPr>
              <a:t>OR</a:t>
            </a:r>
          </a:p>
          <a:p>
            <a:pPr lvl="1"/>
            <a:r>
              <a:rPr lang="en-US" sz="1600" dirty="0"/>
              <a:t>A</a:t>
            </a:r>
            <a:r>
              <a:rPr kumimoji="0" lang="en-US" sz="1600" b="0" i="0" u="none" strike="noStrike" kern="1200" cap="none" spc="0" normalizeH="0" noProof="0" dirty="0" smtClean="0">
                <a:ln>
                  <a:noFill/>
                </a:ln>
                <a:solidFill>
                  <a:srgbClr val="509E2F"/>
                </a:solidFill>
                <a:effectLst/>
                <a:uLnTx/>
                <a:uFillTx/>
                <a:latin typeface="Orgon Slab Light"/>
                <a:ea typeface="+mn-ea"/>
              </a:rPr>
              <a:t> graduate degree or certification in online learning, educational &amp; instructional technology, or learning systems &amp; design, </a:t>
            </a:r>
            <a:r>
              <a:rPr kumimoji="0" lang="en-US" sz="1600" b="1" i="0" u="sng" strike="noStrike" kern="1200" cap="none" spc="0" normalizeH="0" noProof="0" dirty="0" smtClean="0">
                <a:ln>
                  <a:noFill/>
                </a:ln>
                <a:solidFill>
                  <a:srgbClr val="509E2F"/>
                </a:solidFill>
                <a:effectLst/>
                <a:uLnTx/>
                <a:uFillTx/>
                <a:latin typeface="Orgon Slab Light"/>
                <a:ea typeface="+mn-ea"/>
              </a:rPr>
              <a:t>OR</a:t>
            </a:r>
          </a:p>
          <a:p>
            <a:pPr lvl="1"/>
            <a:r>
              <a:rPr lang="en-US" sz="1600" dirty="0" smtClean="0"/>
              <a:t>C</a:t>
            </a:r>
            <a:r>
              <a:rPr lang="en-US" sz="1600" noProof="0" dirty="0" err="1" smtClean="0"/>
              <a:t>ertification</a:t>
            </a:r>
            <a:r>
              <a:rPr lang="en-US" sz="1600" noProof="0" dirty="0" smtClean="0"/>
              <a:t> through a national organization such as the Association of College and University Educators (ACUE), Quality Matters (QM), or Online Leaching Consortium (OLC), </a:t>
            </a:r>
            <a:r>
              <a:rPr lang="en-US" sz="1600" b="1" u="sng" noProof="0" dirty="0" smtClean="0"/>
              <a:t>OR</a:t>
            </a:r>
          </a:p>
          <a:p>
            <a:pPr lvl="1"/>
            <a:r>
              <a:rPr lang="en-US" sz="1600" noProof="0" dirty="0" smtClean="0"/>
              <a:t>Similar online training at another university, plus the UM System recertification program, </a:t>
            </a:r>
            <a:r>
              <a:rPr lang="en-US" sz="1600" b="1" u="sng" noProof="0" dirty="0" smtClean="0"/>
              <a:t>OR</a:t>
            </a:r>
          </a:p>
          <a:p>
            <a:pPr lvl="1"/>
            <a:r>
              <a:rPr lang="en-US" sz="1600" noProof="0" dirty="0" smtClean="0"/>
              <a:t>Have at least 5 years of online teaching experience, plus the UM System recertification program.</a:t>
            </a:r>
            <a:endParaRPr kumimoji="0" lang="en-US" sz="1600" b="0" i="0" u="none" strike="noStrike" kern="1200" cap="none" spc="0" normalizeH="0" noProof="0" dirty="0" smtClean="0">
              <a:ln>
                <a:noFill/>
              </a:ln>
              <a:solidFill>
                <a:srgbClr val="509E2F"/>
              </a:solidFill>
              <a:effectLst/>
              <a:uLnTx/>
              <a:uFillTx/>
              <a:latin typeface="Orgon Slab Light"/>
              <a:ea typeface="+mn-ea"/>
            </a:endParaRPr>
          </a:p>
          <a:p>
            <a:pPr marL="457200" lvl="1" indent="0">
              <a:buNone/>
            </a:pPr>
            <a:endParaRPr kumimoji="0" lang="en-US" sz="1600" b="0" i="0" u="none" strike="noStrike" kern="1200" cap="none" spc="0" normalizeH="0" baseline="0" noProof="0" dirty="0" smtClean="0">
              <a:ln>
                <a:noFill/>
              </a:ln>
              <a:solidFill>
                <a:srgbClr val="509E2F"/>
              </a:solidFill>
              <a:effectLst/>
              <a:uLnTx/>
              <a:uFillTx/>
              <a:latin typeface="Orgon Slab Light"/>
              <a:ea typeface="+mn-ea"/>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2924" y="5622261"/>
            <a:ext cx="1235740" cy="1235740"/>
          </a:xfrm>
          <a:prstGeom prst="rect">
            <a:avLst/>
          </a:prstGeom>
        </p:spPr>
      </p:pic>
    </p:spTree>
    <p:extLst>
      <p:ext uri="{BB962C8B-B14F-4D97-AF65-F5344CB8AC3E}">
        <p14:creationId xmlns:p14="http://schemas.microsoft.com/office/powerpoint/2010/main" val="2413792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0" y="250301"/>
            <a:ext cx="12158663" cy="616625"/>
          </a:xfrm>
          <a:prstGeom prst="rect">
            <a:avLst/>
          </a:prstGeom>
        </p:spPr>
        <p:txBody>
          <a:bodyPr>
            <a:normAutofit/>
          </a:bodyPr>
          <a:lstStyle>
            <a:lvl1pPr marL="0" indent="0" algn="l" defTabSz="457200" rtl="0" eaLnBrk="1" latinLnBrk="0" hangingPunct="1">
              <a:lnSpc>
                <a:spcPct val="90000"/>
              </a:lnSpc>
              <a:spcBef>
                <a:spcPct val="20000"/>
              </a:spcBef>
              <a:buFont typeface="Arial"/>
              <a:buNone/>
              <a:defRPr sz="3000" b="0" i="0" kern="1200" baseline="0">
                <a:solidFill>
                  <a:srgbClr val="509E2F"/>
                </a:solidFill>
                <a:latin typeface="Orgon Slab Medium"/>
                <a:ea typeface="+mn-ea"/>
                <a:cs typeface="Orgon Slab Medium"/>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ct val="9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509E2F"/>
                </a:solidFill>
                <a:effectLst/>
                <a:uLnTx/>
                <a:uFillTx/>
                <a:latin typeface="Orgon Slab Medium"/>
                <a:ea typeface="+mn-ea"/>
              </a:rPr>
              <a:t>Another path to Online </a:t>
            </a:r>
            <a:r>
              <a:rPr kumimoji="0" lang="en-US" sz="3000" b="0" i="0" u="none" strike="noStrike" kern="1200" cap="none" spc="0" normalizeH="0" baseline="0" noProof="0" dirty="0" smtClean="0">
                <a:ln>
                  <a:noFill/>
                </a:ln>
                <a:solidFill>
                  <a:srgbClr val="509E2F"/>
                </a:solidFill>
                <a:effectLst/>
                <a:uLnTx/>
                <a:uFillTx/>
                <a:latin typeface="Orgon Slab Medium"/>
                <a:ea typeface="+mn-ea"/>
              </a:rPr>
              <a:t>Teaching Certification</a:t>
            </a:r>
          </a:p>
        </p:txBody>
      </p:sp>
      <p:sp>
        <p:nvSpPr>
          <p:cNvPr id="8" name="Text Placeholder 1"/>
          <p:cNvSpPr txBox="1">
            <a:spLocks/>
          </p:cNvSpPr>
          <p:nvPr/>
        </p:nvSpPr>
        <p:spPr>
          <a:xfrm>
            <a:off x="0" y="1437730"/>
            <a:ext cx="12192000" cy="4428099"/>
          </a:xfrm>
          <a:prstGeom prst="rect">
            <a:avLst/>
          </a:prstGeom>
        </p:spPr>
        <p:txBody>
          <a:bodyPr/>
          <a:lstStyle>
            <a:lvl1pPr marL="342900" indent="-342900" algn="l" defTabSz="457200" rtl="0" eaLnBrk="1" latinLnBrk="0" hangingPunct="1">
              <a:spcBef>
                <a:spcPct val="20000"/>
              </a:spcBef>
              <a:buFont typeface="Lucida Grande"/>
              <a:buChar char="&gt;"/>
              <a:defRPr sz="2400" b="0" i="0" kern="1200" baseline="0">
                <a:solidFill>
                  <a:srgbClr val="509E2F"/>
                </a:solidFill>
                <a:latin typeface="Orgon Slab Light"/>
                <a:ea typeface="+mn-ea"/>
                <a:cs typeface="Orgon Slab Light"/>
              </a:defRPr>
            </a:lvl1pPr>
            <a:lvl2pPr marL="742950" indent="-285750" algn="l" defTabSz="457200" rtl="0" eaLnBrk="1" latinLnBrk="0" hangingPunct="1">
              <a:spcBef>
                <a:spcPct val="20000"/>
              </a:spcBef>
              <a:buFont typeface="Arial"/>
              <a:buChar char="–"/>
              <a:defRPr sz="2000" b="0" i="0" kern="1200" baseline="0">
                <a:solidFill>
                  <a:srgbClr val="509E2F"/>
                </a:solidFill>
                <a:latin typeface="Orgon Slab Light"/>
                <a:ea typeface="+mn-ea"/>
                <a:cs typeface="Orgon Slab Light"/>
              </a:defRPr>
            </a:lvl2pPr>
            <a:lvl3pPr marL="1143000" indent="-228600" algn="l" defTabSz="457200" rtl="0" eaLnBrk="1" latinLnBrk="0" hangingPunct="1">
              <a:spcBef>
                <a:spcPct val="20000"/>
              </a:spcBef>
              <a:buSzPct val="100000"/>
              <a:buFont typeface="Lucida Grande"/>
              <a:buChar char="&gt;"/>
              <a:defRPr sz="1800" b="0" i="0" kern="1200" baseline="0">
                <a:solidFill>
                  <a:srgbClr val="509E2F"/>
                </a:solidFill>
                <a:latin typeface="Orgon Slab Light"/>
                <a:ea typeface="+mn-ea"/>
                <a:cs typeface="Orgon Slab Light"/>
              </a:defRPr>
            </a:lvl3pPr>
            <a:lvl4pPr marL="1600200" indent="-228600" algn="l" defTabSz="457200" rtl="0" eaLnBrk="1" latinLnBrk="0" hangingPunct="1">
              <a:spcBef>
                <a:spcPct val="20000"/>
              </a:spcBef>
              <a:buFont typeface="Arial"/>
              <a:buChar char="–"/>
              <a:defRPr sz="1600" b="0" i="0" kern="1200" baseline="0">
                <a:solidFill>
                  <a:srgbClr val="509E2F"/>
                </a:solidFill>
                <a:latin typeface="Orgon Slab Light"/>
                <a:ea typeface="+mn-ea"/>
                <a:cs typeface="Orgon Slab Light"/>
              </a:defRPr>
            </a:lvl4pPr>
            <a:lvl5pPr marL="2057400" indent="-228600" algn="l" defTabSz="457200" rtl="0" eaLnBrk="1" latinLnBrk="0" hangingPunct="1">
              <a:spcBef>
                <a:spcPct val="20000"/>
              </a:spcBef>
              <a:buFont typeface="Lucida Grande"/>
              <a:buChar char="&gt;"/>
              <a:defRPr sz="1400" b="0" i="0" kern="1200" baseline="0">
                <a:solidFill>
                  <a:srgbClr val="509E2F"/>
                </a:solidFill>
                <a:latin typeface="Orgon Slab Light"/>
                <a:ea typeface="+mn-ea"/>
                <a:cs typeface="Orgon Slab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000" dirty="0"/>
              <a:t>D</a:t>
            </a:r>
            <a:r>
              <a:rPr lang="en-US" sz="2000" dirty="0" smtClean="0"/>
              <a:t>epartment chairs, CAFÉ, Associate Deans of Academic Affairs, and Global Learning Faculty Advisory Board will develop a rubric to demonstrate effectiveness in online teaching.</a:t>
            </a:r>
            <a:endParaRPr lang="en-US" sz="2000" dirty="0" smtClean="0"/>
          </a:p>
          <a:p>
            <a:pPr lvl="0"/>
            <a:endParaRPr kumimoji="0" lang="en-US" sz="2000" b="0" i="0" u="none" strike="noStrike" kern="1200" cap="none" spc="0" normalizeH="0" baseline="0" noProof="0" dirty="0" smtClean="0">
              <a:ln>
                <a:noFill/>
              </a:ln>
              <a:solidFill>
                <a:srgbClr val="509E2F"/>
              </a:solidFill>
              <a:effectLst/>
              <a:uLnTx/>
              <a:uFillTx/>
              <a:latin typeface="Orgon Slab Light"/>
              <a:ea typeface="+mn-ea"/>
            </a:endParaRPr>
          </a:p>
          <a:p>
            <a:pPr lvl="0"/>
            <a:r>
              <a:rPr lang="en-US" sz="2000" dirty="0" smtClean="0"/>
              <a:t>This would be for faculty who have less than 5 years of online teaching experience, allowing them to prepare a dossier of evidence for online teaching experience and effectiveness that would be scored against the rubric.</a:t>
            </a:r>
          </a:p>
          <a:p>
            <a:pPr lvl="0"/>
            <a:endParaRPr lang="en-US" sz="2000" dirty="0"/>
          </a:p>
          <a:p>
            <a:pPr lvl="0"/>
            <a:r>
              <a:rPr lang="en-US" sz="2000" dirty="0"/>
              <a:t>P</a:t>
            </a:r>
            <a:r>
              <a:rPr lang="en-US" sz="2000" dirty="0" smtClean="0"/>
              <a:t>ending satisfactory score against the rubric, then the faculty member would be able to attain certified status through the UM System recertification seminar (which is shorter than the UM System Online Teaching Certification Seminar).</a:t>
            </a:r>
          </a:p>
          <a:p>
            <a:pPr marL="457200" lvl="1" indent="0">
              <a:buNone/>
            </a:pPr>
            <a:endParaRPr kumimoji="0" lang="en-US" sz="1600" b="0" i="0" u="none" strike="noStrike" kern="1200" cap="none" spc="0" normalizeH="0" baseline="0" noProof="0" dirty="0" smtClean="0">
              <a:ln>
                <a:noFill/>
              </a:ln>
              <a:solidFill>
                <a:srgbClr val="509E2F"/>
              </a:solidFill>
              <a:effectLst/>
              <a:uLnTx/>
              <a:uFillTx/>
              <a:latin typeface="Orgon Slab Light"/>
              <a:ea typeface="+mn-ea"/>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2924" y="5622261"/>
            <a:ext cx="1235740" cy="1235740"/>
          </a:xfrm>
          <a:prstGeom prst="rect">
            <a:avLst/>
          </a:prstGeom>
        </p:spPr>
      </p:pic>
    </p:spTree>
    <p:extLst>
      <p:ext uri="{BB962C8B-B14F-4D97-AF65-F5344CB8AC3E}">
        <p14:creationId xmlns:p14="http://schemas.microsoft.com/office/powerpoint/2010/main" val="1527255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0" y="250301"/>
            <a:ext cx="12158663" cy="616625"/>
          </a:xfrm>
          <a:prstGeom prst="rect">
            <a:avLst/>
          </a:prstGeom>
        </p:spPr>
        <p:txBody>
          <a:bodyPr>
            <a:normAutofit/>
          </a:bodyPr>
          <a:lstStyle>
            <a:lvl1pPr marL="0" indent="0" algn="l" defTabSz="457200" rtl="0" eaLnBrk="1" latinLnBrk="0" hangingPunct="1">
              <a:lnSpc>
                <a:spcPct val="90000"/>
              </a:lnSpc>
              <a:spcBef>
                <a:spcPct val="20000"/>
              </a:spcBef>
              <a:buFont typeface="Arial"/>
              <a:buNone/>
              <a:defRPr sz="3000" b="0" i="0" kern="1200" baseline="0">
                <a:solidFill>
                  <a:srgbClr val="509E2F"/>
                </a:solidFill>
                <a:latin typeface="Orgon Slab Medium"/>
                <a:ea typeface="+mn-ea"/>
                <a:cs typeface="Orgon Slab Medium"/>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ct val="9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509E2F"/>
                </a:solidFill>
                <a:effectLst/>
                <a:uLnTx/>
                <a:uFillTx/>
                <a:latin typeface="Orgon Slab Medium"/>
                <a:ea typeface="+mn-ea"/>
              </a:rPr>
              <a:t>Student Success through Data Analytics and Interventional</a:t>
            </a:r>
            <a:r>
              <a:rPr kumimoji="0" lang="en-US" sz="3000" b="0" i="0" u="none" strike="noStrike" kern="1200" cap="none" spc="0" normalizeH="0" noProof="0" dirty="0" smtClean="0">
                <a:ln>
                  <a:noFill/>
                </a:ln>
                <a:solidFill>
                  <a:srgbClr val="509E2F"/>
                </a:solidFill>
                <a:effectLst/>
                <a:uLnTx/>
                <a:uFillTx/>
                <a:latin typeface="Orgon Slab Medium"/>
                <a:ea typeface="+mn-ea"/>
              </a:rPr>
              <a:t> Advising</a:t>
            </a:r>
            <a:endParaRPr kumimoji="0" lang="en-US" sz="3000" b="0" i="0" u="none" strike="noStrike" kern="1200" cap="none" spc="0" normalizeH="0" baseline="0" noProof="0" dirty="0" smtClean="0">
              <a:ln>
                <a:noFill/>
              </a:ln>
              <a:solidFill>
                <a:srgbClr val="509E2F"/>
              </a:solidFill>
              <a:effectLst/>
              <a:uLnTx/>
              <a:uFillTx/>
              <a:latin typeface="Orgon Slab Medium"/>
              <a:ea typeface="+mn-ea"/>
            </a:endParaRPr>
          </a:p>
        </p:txBody>
      </p:sp>
      <p:sp>
        <p:nvSpPr>
          <p:cNvPr id="8" name="Text Placeholder 1"/>
          <p:cNvSpPr txBox="1">
            <a:spLocks/>
          </p:cNvSpPr>
          <p:nvPr/>
        </p:nvSpPr>
        <p:spPr>
          <a:xfrm>
            <a:off x="0" y="866926"/>
            <a:ext cx="12192000" cy="4428099"/>
          </a:xfrm>
          <a:prstGeom prst="rect">
            <a:avLst/>
          </a:prstGeom>
        </p:spPr>
        <p:txBody>
          <a:bodyPr/>
          <a:lstStyle>
            <a:lvl1pPr marL="342900" indent="-342900" algn="l" defTabSz="457200" rtl="0" eaLnBrk="1" latinLnBrk="0" hangingPunct="1">
              <a:spcBef>
                <a:spcPct val="20000"/>
              </a:spcBef>
              <a:buFont typeface="Lucida Grande"/>
              <a:buChar char="&gt;"/>
              <a:defRPr sz="2400" b="0" i="0" kern="1200" baseline="0">
                <a:solidFill>
                  <a:srgbClr val="509E2F"/>
                </a:solidFill>
                <a:latin typeface="Orgon Slab Light"/>
                <a:ea typeface="+mn-ea"/>
                <a:cs typeface="Orgon Slab Light"/>
              </a:defRPr>
            </a:lvl1pPr>
            <a:lvl2pPr marL="742950" indent="-285750" algn="l" defTabSz="457200" rtl="0" eaLnBrk="1" latinLnBrk="0" hangingPunct="1">
              <a:spcBef>
                <a:spcPct val="20000"/>
              </a:spcBef>
              <a:buFont typeface="Arial"/>
              <a:buChar char="–"/>
              <a:defRPr sz="2000" b="0" i="0" kern="1200" baseline="0">
                <a:solidFill>
                  <a:srgbClr val="509E2F"/>
                </a:solidFill>
                <a:latin typeface="Orgon Slab Light"/>
                <a:ea typeface="+mn-ea"/>
                <a:cs typeface="Orgon Slab Light"/>
              </a:defRPr>
            </a:lvl2pPr>
            <a:lvl3pPr marL="1143000" indent="-228600" algn="l" defTabSz="457200" rtl="0" eaLnBrk="1" latinLnBrk="0" hangingPunct="1">
              <a:spcBef>
                <a:spcPct val="20000"/>
              </a:spcBef>
              <a:buSzPct val="100000"/>
              <a:buFont typeface="Lucida Grande"/>
              <a:buChar char="&gt;"/>
              <a:defRPr sz="1800" b="0" i="0" kern="1200" baseline="0">
                <a:solidFill>
                  <a:srgbClr val="509E2F"/>
                </a:solidFill>
                <a:latin typeface="Orgon Slab Light"/>
                <a:ea typeface="+mn-ea"/>
                <a:cs typeface="Orgon Slab Light"/>
              </a:defRPr>
            </a:lvl3pPr>
            <a:lvl4pPr marL="1600200" indent="-228600" algn="l" defTabSz="457200" rtl="0" eaLnBrk="1" latinLnBrk="0" hangingPunct="1">
              <a:spcBef>
                <a:spcPct val="20000"/>
              </a:spcBef>
              <a:buFont typeface="Arial"/>
              <a:buChar char="–"/>
              <a:defRPr sz="1600" b="0" i="0" kern="1200" baseline="0">
                <a:solidFill>
                  <a:srgbClr val="509E2F"/>
                </a:solidFill>
                <a:latin typeface="Orgon Slab Light"/>
                <a:ea typeface="+mn-ea"/>
                <a:cs typeface="Orgon Slab Light"/>
              </a:defRPr>
            </a:lvl4pPr>
            <a:lvl5pPr marL="2057400" indent="-228600" algn="l" defTabSz="457200" rtl="0" eaLnBrk="1" latinLnBrk="0" hangingPunct="1">
              <a:spcBef>
                <a:spcPct val="20000"/>
              </a:spcBef>
              <a:buFont typeface="Lucida Grande"/>
              <a:buChar char="&gt;"/>
              <a:defRPr sz="1400" b="0" i="0" kern="1200" baseline="0">
                <a:solidFill>
                  <a:srgbClr val="509E2F"/>
                </a:solidFill>
                <a:latin typeface="Orgon Slab Light"/>
                <a:ea typeface="+mn-ea"/>
                <a:cs typeface="Orgon Slab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000" dirty="0" smtClean="0"/>
              <a:t>Currently, interventional advising is possible through student assessment scores maintained in Canvas Gradebook, setting of “red flag’ performance thresholds, and notification through S&amp;T Connect. Also possible through mid-semester grades entered through PeopleSoft.</a:t>
            </a:r>
            <a:endParaRPr lang="en-US" sz="1000" dirty="0" smtClean="0"/>
          </a:p>
          <a:p>
            <a:pPr lvl="0"/>
            <a:endParaRPr kumimoji="0" lang="en-US" sz="1000" b="0" i="0" u="none" strike="noStrike" kern="1200" cap="none" spc="0" normalizeH="0" baseline="0" noProof="0" dirty="0" smtClean="0">
              <a:ln>
                <a:noFill/>
              </a:ln>
              <a:solidFill>
                <a:srgbClr val="509E2F"/>
              </a:solidFill>
              <a:effectLst/>
              <a:uLnTx/>
              <a:uFillTx/>
            </a:endParaRPr>
          </a:p>
          <a:p>
            <a:pPr lvl="0"/>
            <a:r>
              <a:rPr lang="en-US" sz="2000" dirty="0" smtClean="0"/>
              <a:t>Problems are that (A) not all instructors maintain a record of assessment scores in Canvas Gradebook; (B) not all instructors who maintain a record of assessment scores in Canvas Gradebook set red flag performance thresholds that trigger notification through S&amp;T Connect; and (C) not all instructors assign mid-semester grades through PeopleSoft.</a:t>
            </a:r>
            <a:endParaRPr lang="en-US" sz="1000" dirty="0" smtClean="0"/>
          </a:p>
          <a:p>
            <a:pPr lvl="0"/>
            <a:endParaRPr lang="en-US" sz="1000" dirty="0"/>
          </a:p>
          <a:p>
            <a:pPr lvl="0"/>
            <a:r>
              <a:rPr lang="en-US" sz="2000" dirty="0" smtClean="0"/>
              <a:t>S&amp;T’s predictive data analytics software, Starfish, is populated by student assessment scores maintained in Canvas Gradebook. If student assessment scores are missing or not kept in Canvas Gradebook, then the power of the tool is limited, and far more importantly, our power to help students through early intervention is limited.</a:t>
            </a:r>
            <a:endParaRPr lang="en-US" sz="1000" dirty="0" smtClean="0"/>
          </a:p>
          <a:p>
            <a:pPr lvl="0"/>
            <a:endParaRPr lang="en-US" sz="1000" dirty="0"/>
          </a:p>
          <a:p>
            <a:pPr lvl="0"/>
            <a:r>
              <a:rPr lang="en-US" sz="2000" dirty="0" smtClean="0"/>
              <a:t>Therefore, starting in Spring 2021, all instructors must keep a record of student assessment scores in Canvas Gradebook, and set red flag performance thresholds that trigger interventional advising.</a:t>
            </a:r>
            <a:endParaRPr lang="en-US" sz="1000" dirty="0" smtClean="0"/>
          </a:p>
          <a:p>
            <a:pPr lvl="0"/>
            <a:endParaRPr lang="en-US" sz="1000" dirty="0"/>
          </a:p>
          <a:p>
            <a:pPr lvl="0"/>
            <a:r>
              <a:rPr lang="en-US" sz="2000" dirty="0" smtClean="0"/>
              <a:t>Office of Academic Support has notified departments of training opportunities for this </a:t>
            </a:r>
          </a:p>
          <a:p>
            <a:pPr marL="0" lvl="0" indent="0">
              <a:buNone/>
            </a:pPr>
            <a:r>
              <a:rPr lang="en-US" sz="2000" dirty="0"/>
              <a:t> </a:t>
            </a:r>
            <a:r>
              <a:rPr lang="en-US" sz="2000" dirty="0" smtClean="0"/>
              <a:t>     requirement. Three training events are scheduled in December.</a:t>
            </a:r>
          </a:p>
          <a:p>
            <a:pPr marL="457200" lvl="1" indent="0">
              <a:buNone/>
            </a:pPr>
            <a:endParaRPr kumimoji="0" lang="en-US" sz="1600" b="0" i="0" u="none" strike="noStrike" kern="1200" cap="none" spc="0" normalizeH="0" baseline="0" noProof="0" dirty="0" smtClean="0">
              <a:ln>
                <a:noFill/>
              </a:ln>
              <a:solidFill>
                <a:srgbClr val="509E2F"/>
              </a:solidFill>
              <a:effectLst/>
              <a:uLnTx/>
              <a:uFillTx/>
              <a:latin typeface="Orgon Slab Light"/>
              <a:ea typeface="+mn-ea"/>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2924" y="5622261"/>
            <a:ext cx="1235740" cy="1235740"/>
          </a:xfrm>
          <a:prstGeom prst="rect">
            <a:avLst/>
          </a:prstGeom>
        </p:spPr>
      </p:pic>
    </p:spTree>
    <p:extLst>
      <p:ext uri="{BB962C8B-B14F-4D97-AF65-F5344CB8AC3E}">
        <p14:creationId xmlns:p14="http://schemas.microsoft.com/office/powerpoint/2010/main" val="4107895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2924" y="5622261"/>
            <a:ext cx="1235740" cy="1235740"/>
          </a:xfrm>
          <a:prstGeom prst="rect">
            <a:avLst/>
          </a:prstGeom>
        </p:spPr>
      </p:pic>
      <p:sp>
        <p:nvSpPr>
          <p:cNvPr id="5" name="Text Placeholder 2"/>
          <p:cNvSpPr txBox="1">
            <a:spLocks/>
          </p:cNvSpPr>
          <p:nvPr/>
        </p:nvSpPr>
        <p:spPr>
          <a:xfrm>
            <a:off x="3441383" y="276037"/>
            <a:ext cx="5309233" cy="616625"/>
          </a:xfrm>
          <a:prstGeom prst="rect">
            <a:avLst/>
          </a:prstGeom>
        </p:spPr>
        <p:txBody>
          <a:bodyPr>
            <a:normAutofit/>
          </a:bodyPr>
          <a:lstStyle>
            <a:lvl1pPr marL="0" indent="0" algn="l" defTabSz="457200" rtl="0" eaLnBrk="1" latinLnBrk="0" hangingPunct="1">
              <a:lnSpc>
                <a:spcPct val="90000"/>
              </a:lnSpc>
              <a:spcBef>
                <a:spcPct val="20000"/>
              </a:spcBef>
              <a:buFont typeface="Arial"/>
              <a:buNone/>
              <a:defRPr sz="3000" b="0" i="0" kern="1200" baseline="0">
                <a:solidFill>
                  <a:srgbClr val="509E2F"/>
                </a:solidFill>
                <a:latin typeface="Orgon Slab Medium"/>
                <a:ea typeface="+mn-ea"/>
                <a:cs typeface="Orgon Slab Medium"/>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ct val="90000"/>
              </a:lnSpc>
              <a:spcBef>
                <a:spcPct val="20000"/>
              </a:spcBef>
              <a:spcAft>
                <a:spcPts val="0"/>
              </a:spcAft>
              <a:buClrTx/>
              <a:buSzTx/>
              <a:buFont typeface="Arial"/>
              <a:buNone/>
              <a:tabLst/>
              <a:defRPr/>
            </a:pPr>
            <a:r>
              <a:rPr lang="en-US" dirty="0" smtClean="0"/>
              <a:t>Questions?</a:t>
            </a:r>
          </a:p>
        </p:txBody>
      </p:sp>
      <p:sp>
        <p:nvSpPr>
          <p:cNvPr id="6" name="TextBox 5"/>
          <p:cNvSpPr txBox="1"/>
          <p:nvPr/>
        </p:nvSpPr>
        <p:spPr>
          <a:xfrm>
            <a:off x="7189579" y="6132409"/>
            <a:ext cx="745717" cy="215444"/>
          </a:xfrm>
          <a:prstGeom prst="rect">
            <a:avLst/>
          </a:prstGeom>
          <a:noFill/>
        </p:spPr>
        <p:txBody>
          <a:bodyPr wrap="none" rtlCol="0">
            <a:spAutoFit/>
          </a:bodyPr>
          <a:lstStyle/>
          <a:p>
            <a:r>
              <a:rPr lang="en-US" sz="800" dirty="0" smtClean="0">
                <a:solidFill>
                  <a:schemeClr val="accent6"/>
                </a:solidFill>
                <a:latin typeface="Orgon Slab Light" panose="02000503000000020004" pitchFamily="50" charset="0"/>
              </a:rPr>
              <a:t>G.B. </a:t>
            </a:r>
            <a:r>
              <a:rPr lang="en-US" sz="800" dirty="0" err="1" smtClean="0">
                <a:solidFill>
                  <a:schemeClr val="accent6"/>
                </a:solidFill>
                <a:latin typeface="Orgon Slab Light" panose="02000503000000020004" pitchFamily="50" charset="0"/>
              </a:rPr>
              <a:t>Fogazzi</a:t>
            </a:r>
            <a:endParaRPr lang="en-US" sz="800" dirty="0">
              <a:solidFill>
                <a:schemeClr val="accent6"/>
              </a:solidFill>
              <a:latin typeface="Orgon Slab Light" panose="02000503000000020004" pitchFamily="50" charset="0"/>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25758" r="22202" b="8095"/>
          <a:stretch/>
        </p:blipFill>
        <p:spPr>
          <a:xfrm>
            <a:off x="4119416" y="892662"/>
            <a:ext cx="3953165" cy="5243774"/>
          </a:xfrm>
          <a:prstGeom prst="rect">
            <a:avLst/>
          </a:prstGeom>
        </p:spPr>
      </p:pic>
    </p:spTree>
    <p:extLst>
      <p:ext uri="{BB962C8B-B14F-4D97-AF65-F5344CB8AC3E}">
        <p14:creationId xmlns:p14="http://schemas.microsoft.com/office/powerpoint/2010/main" val="774393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1318</TotalTime>
  <Words>545</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Lucida Grande</vt:lpstr>
      <vt:lpstr>Orgon Slab Light</vt:lpstr>
      <vt:lpstr>Orgon Slab Medium</vt:lpstr>
      <vt:lpstr>Office Theme</vt:lpstr>
      <vt:lpstr>PowerPoint Presentation</vt:lpstr>
      <vt:lpstr>PowerPoint Presentation</vt:lpstr>
      <vt:lpstr>PowerPoint Presentation</vt:lpstr>
      <vt:lpstr>PowerPoint Presentation</vt:lpstr>
      <vt:lpstr>PowerPoint Presentation</vt:lpstr>
    </vt:vector>
  </TitlesOfParts>
  <Company>Missouri S&amp;T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Roberts, Stephen</dc:creator>
  <cp:lastModifiedBy>Roberts, Stephen</cp:lastModifiedBy>
  <cp:revision>89</cp:revision>
  <dcterms:created xsi:type="dcterms:W3CDTF">2020-10-21T19:20:03Z</dcterms:created>
  <dcterms:modified xsi:type="dcterms:W3CDTF">2020-11-19T04:55:24Z</dcterms:modified>
</cp:coreProperties>
</file>